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C94"/>
    <a:srgbClr val="2E303C"/>
    <a:srgbClr val="B6E0D4"/>
    <a:srgbClr val="E6B970"/>
    <a:srgbClr val="71A5B7"/>
    <a:srgbClr val="809C94"/>
    <a:srgbClr val="C1DDE3"/>
    <a:srgbClr val="F2E8DE"/>
    <a:srgbClr val="E3B05D"/>
    <a:srgbClr val="EBC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92" autoAdjust="0"/>
    <p:restoredTop sz="94660"/>
  </p:normalViewPr>
  <p:slideViewPr>
    <p:cSldViewPr snapToGrid="0">
      <p:cViewPr varScale="1">
        <p:scale>
          <a:sx n="102" d="100"/>
          <a:sy n="102" d="100"/>
        </p:scale>
        <p:origin x="120" y="288"/>
      </p:cViewPr>
      <p:guideLst>
        <p:guide orient="horz" pos="1162"/>
        <p:guide pos="3840"/>
      </p:guideLst>
    </p:cSldViewPr>
  </p:slideViewPr>
  <p:notesTextViewPr>
    <p:cViewPr>
      <p:scale>
        <a:sx n="1" d="1"/>
        <a:sy n="1" d="1"/>
      </p:scale>
      <p:origin x="0" y="0"/>
    </p:cViewPr>
  </p:notesTextViewPr>
  <p:sorterViewPr>
    <p:cViewPr>
      <p:scale>
        <a:sx n="33" d="100"/>
        <a:sy n="33" d="100"/>
      </p:scale>
      <p:origin x="0" y="-2832"/>
    </p:cViewPr>
  </p:sorterViewPr>
  <p:gridSpacing cx="72008" cy="72008"/>
</p:viewPr>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4746</TotalTime>
  <Words>6095</Words>
  <Application>Microsoft Office PowerPoint</Application>
  <PresentationFormat>Widescreen</PresentationFormat>
  <Paragraphs>303</Paragraphs>
  <Slides>68</Slides>
  <Notes>0</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68</vt:i4>
      </vt:variant>
    </vt:vector>
  </HeadingPairs>
  <TitlesOfParts>
    <vt:vector size="77" baseType="lpstr">
      <vt:lpstr>Arial</vt:lpstr>
      <vt:lpstr>Barlow</vt:lpstr>
      <vt:lpstr>Calibri</vt:lpstr>
      <vt:lpstr>Calibri Light</vt:lpstr>
      <vt:lpstr>Calisto MT</vt:lpstr>
      <vt:lpstr>Canela Bold</vt:lpstr>
      <vt:lpstr>Georgia Pro</vt:lpstr>
      <vt:lpstr>Roboto</vt:lpstr>
      <vt:lpstr>Office-tema</vt:lpstr>
      <vt:lpstr>PowerPoint-presentasjon</vt:lpstr>
      <vt:lpstr>I legemiddelindustrien jobber det 4500 ansatte. Disse er leger, sykepleiere, farmasøyter, jordmødre, fysioterapeuter, ingeniører, bioingeniører, ingeniører, helseøkonomer og teknikere – for å nevne noen av yrkesgruppene. De ansatte er stolte av jobben sin, og av verdiskapingen de bidrar til. Legemidler og farmasøytisk diagnostikk er en svært viktig del av norsk helseindustri. Siden 2014 har helseindustrien vokst med i gjennomsnitt 4,5 milliarder kroner i året, og veksten de siste årene er drevet av diagnostikk og legemidler, viser tall fra Menon Economics.</vt:lpstr>
      <vt:lpstr>1.1  Arbeidsplasser og verdiskapning 1.2 Verdiskaping og sysselsetting 1.3 Legemiddelproduksjon</vt:lpstr>
      <vt:lpstr>PowerPoint-presentasjon</vt:lpstr>
      <vt:lpstr>Verdiskaping og sysselsetting</vt:lpstr>
      <vt:lpstr>Legemiddelproduksjon  </vt:lpstr>
      <vt:lpstr> Alle nye legemidler som introduseres til det norske markedet er et resultat av en langvarig og kostbar forsknings- og utviklingsaktivitet. Når et produkt når markedet, har det i gjennomsnitt vært under utprøvning i 12 år fra den aktive substansen først ble oppdaget. Dette er nødvendig for å sikre at man har tilstrekkelig kunnskap om legemiddelets sikkerhet og effekt, og for å tilfredsstille alle regulatoriske krav som stilles til legemidler for mennesker.  Nesten samtlige nye medisiner og vaksiner forskes frem og utprøves i regi av legemiddelindustrien. På verdensbasis er det per februar 2022 rundt 11 000 industrifinansierte kliniske intervensjonsstudier med pågående rekruttering (kilde: https://clinicaltrials.gov/). I Norge sto industrien bak ~60 prosent av de kliniske studiene som ble søkt til Statens legemiddelverk i 2021.  Kliniske studier handler om å dokumentere effekt, sikkerhet og kvalitet på nye legemidler. Studiene gjennomføres i et samarbeid mellom legemiddelselskap og sykehusavdelinger i Norge og andre land. </vt:lpstr>
      <vt:lpstr>2.1 Antall søkte kliniske studier i Norge 2.2 Antall søkte studier fordelt på faser 2.3 Antall søkte kreftstudier 2.4 Antall søkte kreftstudier fordelt på faser 2.5 Investeringer i forskning og utvikling 2.6 Antall søkte barnestudier </vt:lpstr>
      <vt:lpstr>PowerPoint-presentasjon</vt:lpstr>
      <vt:lpstr>PowerPoint-presentasjon</vt:lpstr>
      <vt:lpstr>PowerPoint-presentasjon</vt:lpstr>
      <vt:lpstr>PowerPoint-presentasjon</vt:lpstr>
      <vt:lpstr>PowerPoint-presentasjon</vt:lpstr>
      <vt:lpstr>PowerPoint-presentasjon</vt:lpstr>
      <vt:lpstr>Samtidig som vi blir stadig flere lever vi stadig lenger. Norge er ett av kun tre europeiske land der forventet levealder steg i 2021! Utviklingen i år har kanskje vært ekstra spennende på grunn av koronapandemien. Tallene fra Statistisk sentralbyrå viser at det ikke har dødd flere enn normalt under pandemien. Kreft, hjerte- og karsykdom, demens og lungesykdommer er uendret de vanligste dødsårsakene i Norge.  Det er i perioden registrert langt færre infeksjoner av influensa og andre virus som gir luftveisinfeksjoner, og nedgang i innleggelser med hjerte- og karsykdom. Norge har hatt færre smittetilfeller og dødsfall som følge av covid-19 enn de fleste EU-land, på grunn av raskt iverksatte smittevernstiltak, lav befolkningstetthet, stor grad av tillit til myndighetene, utstrakt digitalisering, et tilpasningsdyktig helsevesen og generøse velferdsordninger, ifølge OECD. </vt:lpstr>
      <vt:lpstr>3.1 Befolkning, levealder, helse og kostnader 3.2 Vanligste dødsårsaker over tid 3.3 Hva dør vi av? </vt:lpstr>
      <vt:lpstr>PowerPoint-presentasjon</vt:lpstr>
      <vt:lpstr>PowerPoint-presentasjon</vt:lpstr>
      <vt:lpstr>PowerPoint-presentasjon</vt:lpstr>
      <vt:lpstr> Fra 2017 har enhetsprisene for legemidler vært konfidensielle (Ref forvaltningslovens §13). Derfor opererer bransjen med omsetning basert på urabatterte priser AIP -Apotekenes Innkjøpspris. Dette medfører at det vises verdien på omsetning for Legemidler, men ikke faktisk omsetning.  Legemidler, som utgjør rundt 5,5 prosent av de totale helseutgiftene, behandles på lik med øvrige varer og tjenester, som utgjør de resterende 94 prosent av det offentliges totale helseutgifter. De faktiske priser er kjent for dem som skal gjøre prioriteringer i helsetjenesten, men ikke kjent for menigmann, ei heller for LMI eller Farmastat.  For statistikkens del betyr dette at omsetningstall fra 2017 er vesentlig høyere enn tidligere rapporteringer fordi de nå vises listepriser uten rabatter. Tallene for 2017 – 2021 viser dermed verdi for omsetning på legemiddelpriser, og er ikke sammenlignbare med tidligere tall for faktisk omsetning.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Utgiftene til legemidler på blå resept har de siste årene gått noe ned, men for 2021 ser at  oppgangen fra i fjor fortsetter, til  13,3 milliarder kroner. Offentlig finansiering av legemidler skjer i hovedsak fra Folketrygden med litt under 30 prosent, mens sykehusene finansierer drøyt 20 prosent. De offentlige helseutgiftene utgjorde i 2020 rundt 11prosent av brutto nasjonalprodukt (BNP), mens legemidler i samme år utgjorde 0,6 prosent av BNP og 5,5 prosent av de totale helseutgiftene. Sistnevnte størrelse har vært stabil det siste tiåret. Legemidlers andel av Folketrygdens utgifter (blåreseptordningen) har ligget mellom 2,7 til 2,3 prosent de siste åtte årene. I 2021 var andelen 2,5 prosent. Norge er ett av få land i Europa som har full merverdiavgift (mva.) på legemidler. Mange land har redusert, eller ingen mva. på denne typen produkter.  Sykehusene har over en periode på ti år (2011 – 2020) hatt en økning i driftsutgifter på legemidler fra 3,5 i 2011 til 5,2 prosent i 2020.  I 2021 ble 92 legemidler godkjent av den Europeiske legemiddelmyndigheten (EMA), av disse er 53 nye substanser. Beslutningsforum er det nasjonale systemet for innføring av nye metoder i spesialisthelsetjenesten i Norge, og ble etablert i 2013. Beslutningsforum er et statlig organ og består av de fire administrerende direktørene i de regionale helseforetakene. De første legemidlene ble vurdert i systemet i 2014. Det har vært en stor økning i antall saker over tid, og det har vært en variasjon i andelen legemidler som har blitt godkjent for bruk og finansiering. I 2021 ble 59 legemidler godkjent for bruk av Beslutningsforum.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Riktig egenomsorg er positivt for den enkelte, og er en avlastning for helsetjenesten. Legemiddelindustrien er opptatt av at befolkningen får tilgang til et godt utvalg av legemidler til behandling av tilstander som pasienten kan diagnostisere og behandle selv, uten resept.  En sentral forutsetning for god egenomsorg er at forbrukerne har god tilgang til reseptfrie legemidler. Apotek vil være hovedkanalen for reseptfrie legemidler, men dagligvarebutikker, kiosker og bensinstasjoner utgjør et viktig supplement i distribusjonen av visse reseptfrie legemidler. Legemiddelsalg utenom apotek kalles LUA-ordningen.  I 2021 ble det omsatt reseptfrie legemidler for i overkant av 1,8 milliarder kroner, målt i apotekenes innkjøpspris (AIP). Dette er inkludert legemidler i LUA-ordningen.  Tallene inkluderer anslag av verdien av legemiddelomsetningen utenom apotek (LUA), statistikkgrunnlaget for omsetning av reseptfrie legemidler er dermed noe usikkert da data hentes inn og settes sammen fra flere ulike kilder.</vt:lpstr>
      <vt:lpstr>PowerPoint-presentasjon</vt:lpstr>
      <vt:lpstr>PowerPoint-presentasjon</vt:lpstr>
      <vt:lpstr>PowerPoint-presentasjon</vt:lpstr>
      <vt:lpstr>PowerPoint-presentasjon</vt:lpstr>
      <vt:lpstr>PowerPoint-presentasjon</vt:lpstr>
      <vt:lpstr>PowerPoint-presentasjon</vt:lpstr>
      <vt:lpstr>PowerPoint-presentasjon</vt:lpstr>
      <vt:lpstr>Legemiddelindustrien (LMI) har fem medlemsselskaper innen fiskehelse. Flere av dem har etablert all sin forskning og utvikling innenfor vaksiner og legemidler til fisk her i Norge, fordi det er her de største fiskeoppdrettsselskapene finnes, og det er her den største kunnskapen er. Basert på kunnskap fra norsk laksenæring utvikler de høyteknologiske produkter for økt dyrevelferd til et globalt marked.   Medisinske nyvinninger fra legemiddelindustrien har bidratt til å begrense negative effekter av fiskesykdommer, og til å skape en stor næringsvirksomhet.   Utviklingen i norsk havbruk har vært formidabel de siste tiårene. Norge eksporterte sjømat for 105,7 milliarder kroner i 2020. Det tilsvarer 37 millioner måltider sjømat hver dag hele året – 25 000 måltider per minutt. Av sjømateksporten i 2020 utgjorde eksporten av laks 1,1 millioner tonn, til en verdi av 70,1 milliarder kroner, ifølge Norges sjømatråd.  Samtidig som produksjonen av laks har økt fra rundt 50 000 tonn på 1980-tallet, til over én million tonn i dag, har antibiotikabruken i laksenæringen gått ned med rundt 99%. Alt dette hadde ikke vært mulig uten en innovativ legemiddelindustri som blant annet har utviklet effektive vaksiner til fisk. </vt:lpstr>
      <vt:lpstr>7.1 De 10 mest solgte legemidlene til akvakultur 7.2 De 10 mest solgte legemidlene til varmblodige dyr 7.3 De største firmaene innen akvakultur og øvrig veterinærmedisin 7.4 Oljebaserte vaksiner til laks og ørret</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 Antall virkestoffer, legemidler og markedsføringstillatelser i Norge 4.2 Nye og utgåtte virkestoffer 4.3 Legemiddelsalg i Norge 4.4 Omsetningsvekst i volum (DDD) 4.5 Omsetning av legemidler i 2021, fordelt på terapeutiske grupper (ATC) 4.6 De 15 største legemiddelfirmaene i Norge 4.7 De 15 legemidlene i Norge med høyest omsetning 4.8 De mest omsatte virkestoffene i definerte døgndoser (DDD) 4.9 Omsetning av generiske legemidler (DDD) 4.10 Kopipreparaters andel av det samlede generiske markedet 4.11 Omsetning av parallellimporterte legemidler (Prosentandel av totalomsetningen) 4.12 Markedsandel for legemiddelgrossister 4.13 Apotekkjedenes markedsandel 4.14 Legemiddelomsetning (AIP) i Euro per innbygger i de nordiske landene 4.15 Totalt antall brukere av reseptpliktige legemidler i Norge</dc:title>
  <dc:creator>Lisa Bergestad</dc:creator>
  <cp:lastModifiedBy>Lisa Bergestad</cp:lastModifiedBy>
  <cp:revision>29</cp:revision>
  <dcterms:created xsi:type="dcterms:W3CDTF">2022-02-23T12:21:57Z</dcterms:created>
  <dcterms:modified xsi:type="dcterms:W3CDTF">2022-09-01T13:45:00Z</dcterms:modified>
</cp:coreProperties>
</file>